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6" r:id="rId9"/>
    <p:sldId id="267" r:id="rId10"/>
    <p:sldId id="268" r:id="rId11"/>
    <p:sldId id="262" r:id="rId12"/>
    <p:sldId id="265" r:id="rId13"/>
    <p:sldId id="263"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CBA76742-F7B1-4707-8054-6A6F03937E50}" type="datetimeFigureOut">
              <a:rPr lang="el-GR" smtClean="0"/>
              <a:pPr/>
              <a:t>7/7/2025</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D8A9158-4A4E-44DA-A2AB-1575DC0A7A23}" type="slidenum">
              <a:rPr lang="el-GR" smtClean="0"/>
              <a:pPr/>
              <a:t>‹Nº›</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CBA76742-F7B1-4707-8054-6A6F03937E50}" type="datetimeFigureOut">
              <a:rPr lang="el-GR" smtClean="0"/>
              <a:pPr/>
              <a:t>7/7/2025</a:t>
            </a:fld>
            <a:endParaRPr lang="el-GR"/>
          </a:p>
        </p:txBody>
      </p:sp>
      <p:sp>
        <p:nvSpPr>
          <p:cNvPr id="27" name="26 - Θέση αριθμού διαφάνειας"/>
          <p:cNvSpPr>
            <a:spLocks noGrp="1"/>
          </p:cNvSpPr>
          <p:nvPr>
            <p:ph type="sldNum" sz="quarter" idx="11"/>
          </p:nvPr>
        </p:nvSpPr>
        <p:spPr/>
        <p:txBody>
          <a:bodyPr rtlCol="0"/>
          <a:lstStyle/>
          <a:p>
            <a:fld id="{ED8A9158-4A4E-44DA-A2AB-1575DC0A7A23}" type="slidenum">
              <a:rPr lang="el-GR" smtClean="0"/>
              <a:pPr/>
              <a:t>‹Nº›</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CBA76742-F7B1-4707-8054-6A6F03937E50}" type="datetimeFigureOut">
              <a:rPr lang="el-GR" smtClean="0"/>
              <a:pPr/>
              <a:t>7/7/2025</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ED8A9158-4A4E-44DA-A2AB-1575DC0A7A23}" type="slidenum">
              <a:rPr lang="el-GR" smtClean="0"/>
              <a:pPr/>
              <a:t>‹Nº›</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A76742-F7B1-4707-8054-6A6F03937E50}" type="datetimeFigureOut">
              <a:rPr lang="el-GR" smtClean="0"/>
              <a:pPr/>
              <a:t>7/7/2025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D8A9158-4A4E-44DA-A2AB-1575DC0A7A23}" type="slidenum">
              <a:rPr lang="el-GR" smtClean="0"/>
              <a:pPr/>
              <a:t>‹Nº›</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BA76742-F7B1-4707-8054-6A6F03937E50}" type="datetimeFigureOut">
              <a:rPr lang="el-GR" smtClean="0"/>
              <a:pPr/>
              <a:t>7/7/2025</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D8A9158-4A4E-44DA-A2AB-1575DC0A7A23}" type="slidenum">
              <a:rPr lang="el-GR" smtClean="0"/>
              <a:pPr/>
              <a:t>‹Nº›</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dirty="0"/>
              <a:t>Teaching plan of Endothermic - exothermic reactions: Observing them using </a:t>
            </a:r>
            <a:r>
              <a:rPr lang="en-US" dirty="0" err="1"/>
              <a:t>arduino</a:t>
            </a:r>
            <a:r>
              <a:rPr lang="en-US" dirty="0"/>
              <a:t> technology</a:t>
            </a:r>
            <a:endParaRPr lang="el-GR" dirty="0"/>
          </a:p>
        </p:txBody>
      </p:sp>
      <p:sp>
        <p:nvSpPr>
          <p:cNvPr id="3" name="2 - Υπότιτλος"/>
          <p:cNvSpPr>
            <a:spLocks noGrp="1"/>
          </p:cNvSpPr>
          <p:nvPr>
            <p:ph type="subTitle" idx="1"/>
          </p:nvPr>
        </p:nvSpPr>
        <p:spPr/>
        <p:txBody>
          <a:bodyPr/>
          <a:lstStyle/>
          <a:p>
            <a:r>
              <a:rPr lang="en-US" dirty="0"/>
              <a:t>Maria </a:t>
            </a:r>
            <a:r>
              <a:rPr lang="en-US" dirty="0" err="1"/>
              <a:t>Poulou</a:t>
            </a:r>
            <a:endParaRPr lang="en-US" dirty="0"/>
          </a:p>
          <a:p>
            <a:r>
              <a:rPr lang="en-US" dirty="0" err="1"/>
              <a:t>Phd</a:t>
            </a:r>
            <a:r>
              <a:rPr lang="en-US" dirty="0"/>
              <a:t> candidate of University of Alicante</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785794"/>
            <a:ext cx="8472518" cy="5788742"/>
          </a:xfrm>
        </p:spPr>
        <p:txBody>
          <a:bodyPr>
            <a:normAutofit fontScale="47500" lnSpcReduction="20000"/>
          </a:bodyPr>
          <a:lstStyle/>
          <a:p>
            <a:r>
              <a:rPr lang="en-US" dirty="0"/>
              <a:t> </a:t>
            </a:r>
            <a:endParaRPr lang="el-GR" dirty="0"/>
          </a:p>
          <a:p>
            <a:r>
              <a:rPr lang="en-US" dirty="0" err="1"/>
              <a:t>lcd.print</a:t>
            </a:r>
            <a:r>
              <a:rPr lang="en-US" dirty="0"/>
              <a:t>("Connected to </a:t>
            </a:r>
            <a:r>
              <a:rPr lang="en-US" dirty="0" err="1"/>
              <a:t>Mysql</a:t>
            </a:r>
            <a:r>
              <a:rPr lang="en-US" dirty="0"/>
              <a:t>");</a:t>
            </a:r>
            <a:r>
              <a:rPr lang="el-GR" dirty="0"/>
              <a:t> </a:t>
            </a:r>
            <a:r>
              <a:rPr lang="en-US" dirty="0"/>
              <a:t> </a:t>
            </a:r>
            <a:endParaRPr lang="el-GR" dirty="0"/>
          </a:p>
          <a:p>
            <a:r>
              <a:rPr lang="en-US" dirty="0"/>
              <a:t>  }</a:t>
            </a:r>
            <a:r>
              <a:rPr lang="el-GR" dirty="0"/>
              <a:t> </a:t>
            </a:r>
            <a:r>
              <a:rPr lang="en-US" dirty="0"/>
              <a:t> </a:t>
            </a:r>
            <a:endParaRPr lang="el-GR" dirty="0"/>
          </a:p>
          <a:p>
            <a:r>
              <a:rPr lang="en-US" dirty="0"/>
              <a:t>else</a:t>
            </a:r>
            <a:r>
              <a:rPr lang="el-GR" dirty="0"/>
              <a:t> </a:t>
            </a:r>
            <a:r>
              <a:rPr lang="en-US" dirty="0"/>
              <a:t> </a:t>
            </a:r>
            <a:endParaRPr lang="el-GR" dirty="0"/>
          </a:p>
          <a:p>
            <a:r>
              <a:rPr lang="en-US" dirty="0" err="1"/>
              <a:t>lcd.println</a:t>
            </a:r>
            <a:r>
              <a:rPr lang="en-US" dirty="0"/>
              <a:t>("Connection failed.");</a:t>
            </a:r>
            <a:r>
              <a:rPr lang="el-GR" dirty="0"/>
              <a:t> </a:t>
            </a:r>
            <a:r>
              <a:rPr lang="en-US" dirty="0"/>
              <a:t> </a:t>
            </a:r>
            <a:endParaRPr lang="el-GR" dirty="0"/>
          </a:p>
          <a:p>
            <a:r>
              <a:rPr lang="en-US" dirty="0" err="1"/>
              <a:t>conn.close</a:t>
            </a:r>
            <a:r>
              <a:rPr lang="en-US" dirty="0"/>
              <a:t>();</a:t>
            </a:r>
            <a:r>
              <a:rPr lang="el-GR" dirty="0"/>
              <a:t> </a:t>
            </a:r>
            <a:r>
              <a:rPr lang="en-US" dirty="0"/>
              <a:t> </a:t>
            </a:r>
            <a:endParaRPr lang="el-GR" dirty="0"/>
          </a:p>
          <a:p>
            <a:r>
              <a:rPr lang="en-US" dirty="0"/>
              <a:t>}</a:t>
            </a:r>
            <a:r>
              <a:rPr lang="el-GR" dirty="0"/>
              <a:t> </a:t>
            </a:r>
            <a:r>
              <a:rPr lang="en-US" dirty="0"/>
              <a:t> </a:t>
            </a:r>
            <a:endParaRPr lang="el-GR" dirty="0"/>
          </a:p>
          <a:p>
            <a:r>
              <a:rPr lang="en-US" dirty="0"/>
              <a:t>}</a:t>
            </a:r>
            <a:r>
              <a:rPr lang="el-GR" dirty="0"/>
              <a:t> </a:t>
            </a:r>
            <a:r>
              <a:rPr lang="en-US" dirty="0"/>
              <a:t> </a:t>
            </a:r>
            <a:endParaRPr lang="el-GR" dirty="0"/>
          </a:p>
          <a:p>
            <a:r>
              <a:rPr lang="en-US" dirty="0"/>
              <a:t>void loop() { </a:t>
            </a:r>
            <a:r>
              <a:rPr lang="en-US" dirty="0" err="1"/>
              <a:t>lcd.clear</a:t>
            </a:r>
            <a:r>
              <a:rPr lang="en-US" dirty="0"/>
              <a:t>();</a:t>
            </a:r>
            <a:r>
              <a:rPr lang="el-GR" dirty="0"/>
              <a:t> </a:t>
            </a:r>
            <a:r>
              <a:rPr lang="en-US" dirty="0"/>
              <a:t> </a:t>
            </a:r>
            <a:endParaRPr lang="el-GR" dirty="0"/>
          </a:p>
          <a:p>
            <a:r>
              <a:rPr lang="en-US" dirty="0"/>
              <a:t>   X=</a:t>
            </a:r>
            <a:r>
              <a:rPr lang="en-US" dirty="0" err="1"/>
              <a:t>analogRead</a:t>
            </a:r>
            <a:r>
              <a:rPr lang="en-US" dirty="0"/>
              <a:t>(A0)*(2*</a:t>
            </a:r>
            <a:r>
              <a:rPr lang="en-US" dirty="0" err="1"/>
              <a:t>Xmax</a:t>
            </a:r>
            <a:r>
              <a:rPr lang="en-US" dirty="0"/>
              <a:t>)/1023-Xmax;</a:t>
            </a:r>
            <a:r>
              <a:rPr lang="el-GR" dirty="0"/>
              <a:t> </a:t>
            </a:r>
            <a:r>
              <a:rPr lang="en-US" dirty="0"/>
              <a:t> </a:t>
            </a:r>
            <a:endParaRPr lang="el-GR" dirty="0"/>
          </a:p>
          <a:p>
            <a:r>
              <a:rPr lang="en-US" dirty="0" err="1"/>
              <a:t>intchk</a:t>
            </a:r>
            <a:r>
              <a:rPr lang="en-US" dirty="0"/>
              <a:t> = DHT.read11(DHT11_PIN);</a:t>
            </a:r>
            <a:r>
              <a:rPr lang="el-GR" dirty="0"/>
              <a:t> </a:t>
            </a:r>
            <a:r>
              <a:rPr lang="en-US" dirty="0"/>
              <a:t> </a:t>
            </a:r>
            <a:endParaRPr lang="el-GR" dirty="0"/>
          </a:p>
          <a:p>
            <a:r>
              <a:rPr lang="en-US" dirty="0"/>
              <a:t>   H=</a:t>
            </a:r>
            <a:r>
              <a:rPr lang="en-US" dirty="0" err="1"/>
              <a:t>DHT.humidity</a:t>
            </a:r>
            <a:r>
              <a:rPr lang="en-US" dirty="0"/>
              <a:t>;</a:t>
            </a:r>
            <a:r>
              <a:rPr lang="el-GR" dirty="0"/>
              <a:t> </a:t>
            </a:r>
            <a:r>
              <a:rPr lang="en-US" dirty="0"/>
              <a:t> </a:t>
            </a:r>
            <a:endParaRPr lang="el-GR" dirty="0"/>
          </a:p>
          <a:p>
            <a:r>
              <a:rPr lang="en-US" dirty="0"/>
              <a:t>   T=</a:t>
            </a:r>
            <a:r>
              <a:rPr lang="en-US" dirty="0" err="1"/>
              <a:t>DHT.temperature+X</a:t>
            </a:r>
            <a:r>
              <a:rPr lang="en-US" dirty="0"/>
              <a:t>;</a:t>
            </a:r>
            <a:r>
              <a:rPr lang="el-GR" dirty="0"/>
              <a:t> </a:t>
            </a:r>
            <a:r>
              <a:rPr lang="en-US" dirty="0"/>
              <a:t> </a:t>
            </a:r>
            <a:endParaRPr lang="el-GR" dirty="0"/>
          </a:p>
          <a:p>
            <a:r>
              <a:rPr lang="en-US" dirty="0"/>
              <a:t>//</a:t>
            </a:r>
            <a:r>
              <a:rPr lang="en-US" dirty="0" err="1"/>
              <a:t>giana</a:t>
            </a:r>
            <a:r>
              <a:rPr lang="en-US" dirty="0"/>
              <a:t> to </a:t>
            </a:r>
            <a:r>
              <a:rPr lang="en-US" dirty="0" err="1"/>
              <a:t>vleposthnothonilcd</a:t>
            </a:r>
            <a:r>
              <a:rPr lang="el-GR" dirty="0"/>
              <a:t> </a:t>
            </a:r>
            <a:r>
              <a:rPr lang="en-US" dirty="0"/>
              <a:t> </a:t>
            </a:r>
            <a:endParaRPr lang="el-GR" dirty="0"/>
          </a:p>
          <a:p>
            <a:r>
              <a:rPr lang="en-US" dirty="0" err="1"/>
              <a:t>lcd.print</a:t>
            </a:r>
            <a:r>
              <a:rPr lang="en-US" dirty="0"/>
              <a:t>("T="+String(T,0)+"*C");</a:t>
            </a:r>
            <a:r>
              <a:rPr lang="el-GR" dirty="0"/>
              <a:t> </a:t>
            </a:r>
            <a:r>
              <a:rPr lang="en-US" dirty="0"/>
              <a:t> </a:t>
            </a:r>
            <a:endParaRPr lang="el-GR" dirty="0"/>
          </a:p>
          <a:p>
            <a:r>
              <a:rPr lang="en-US" dirty="0"/>
              <a:t> </a:t>
            </a:r>
            <a:endParaRPr lang="el-GR" dirty="0"/>
          </a:p>
          <a:p>
            <a:r>
              <a:rPr lang="en-US" dirty="0" err="1"/>
              <a:t>lcd.setCursor</a:t>
            </a:r>
            <a:r>
              <a:rPr lang="en-US" dirty="0"/>
              <a:t>(0,1);</a:t>
            </a:r>
            <a:r>
              <a:rPr lang="el-GR" dirty="0"/>
              <a:t> </a:t>
            </a:r>
            <a:r>
              <a:rPr lang="en-US" dirty="0"/>
              <a:t> </a:t>
            </a:r>
            <a:endParaRPr lang="el-GR" dirty="0"/>
          </a:p>
          <a:p>
            <a:r>
              <a:rPr lang="en-US" dirty="0" err="1"/>
              <a:t>lcd.print</a:t>
            </a:r>
            <a:r>
              <a:rPr lang="en-US" dirty="0"/>
              <a:t>("H="+String(H,0)+"%");</a:t>
            </a:r>
            <a:r>
              <a:rPr lang="el-GR" dirty="0"/>
              <a:t> </a:t>
            </a:r>
            <a:r>
              <a:rPr lang="en-US" dirty="0"/>
              <a:t> </a:t>
            </a:r>
            <a:endParaRPr lang="el-GR" dirty="0"/>
          </a:p>
          <a:p>
            <a:r>
              <a:rPr lang="en-US" dirty="0"/>
              <a:t> </a:t>
            </a:r>
            <a:endParaRPr lang="el-GR" dirty="0"/>
          </a:p>
          <a:p>
            <a:r>
              <a:rPr lang="en-US" dirty="0" err="1"/>
              <a:t>sql</a:t>
            </a:r>
            <a:r>
              <a:rPr lang="en-US" dirty="0"/>
              <a:t>="INSERT INTO </a:t>
            </a:r>
            <a:r>
              <a:rPr lang="en-US" dirty="0" err="1"/>
              <a:t>tbl_data</a:t>
            </a:r>
            <a:r>
              <a:rPr lang="en-US" dirty="0"/>
              <a:t> (temperature, ph) VALUES ("  + String(T,0)+"," + String(H,0) + ")";</a:t>
            </a:r>
            <a:r>
              <a:rPr lang="el-GR" dirty="0"/>
              <a:t> </a:t>
            </a:r>
            <a:r>
              <a:rPr lang="en-US" dirty="0"/>
              <a:t> </a:t>
            </a:r>
            <a:endParaRPr lang="el-GR" dirty="0"/>
          </a:p>
          <a:p>
            <a:r>
              <a:rPr lang="en-US" dirty="0" err="1"/>
              <a:t>MySQL_Cursor</a:t>
            </a:r>
            <a:r>
              <a:rPr lang="en-US" dirty="0"/>
              <a:t> *</a:t>
            </a:r>
            <a:r>
              <a:rPr lang="en-US" dirty="0" err="1"/>
              <a:t>cur_mem</a:t>
            </a:r>
            <a:r>
              <a:rPr lang="en-US" dirty="0"/>
              <a:t> = new </a:t>
            </a:r>
            <a:r>
              <a:rPr lang="en-US" dirty="0" err="1"/>
              <a:t>MySQL_Cursor</a:t>
            </a:r>
            <a:r>
              <a:rPr lang="en-US" dirty="0"/>
              <a:t>(&amp;</a:t>
            </a:r>
            <a:r>
              <a:rPr lang="en-US" dirty="0" err="1"/>
              <a:t>conn</a:t>
            </a:r>
            <a:r>
              <a:rPr lang="en-US" dirty="0"/>
              <a:t>);</a:t>
            </a:r>
            <a:r>
              <a:rPr lang="el-GR" dirty="0"/>
              <a:t> </a:t>
            </a:r>
            <a:r>
              <a:rPr lang="en-US" dirty="0"/>
              <a:t> </a:t>
            </a:r>
            <a:endParaRPr lang="el-GR" dirty="0"/>
          </a:p>
          <a:p>
            <a:r>
              <a:rPr lang="en-US" dirty="0"/>
              <a:t>    // You would add your code here to run a query once on startup.</a:t>
            </a:r>
            <a:r>
              <a:rPr lang="el-GR" dirty="0"/>
              <a:t> </a:t>
            </a:r>
            <a:r>
              <a:rPr lang="en-US" dirty="0"/>
              <a:t> </a:t>
            </a:r>
            <a:endParaRPr lang="el-GR" dirty="0"/>
          </a:p>
          <a:p>
            <a:r>
              <a:rPr lang="en-US" dirty="0" err="1"/>
              <a:t>cur_mem</a:t>
            </a:r>
            <a:r>
              <a:rPr lang="en-US" dirty="0"/>
              <a:t>-&gt;execute(</a:t>
            </a:r>
            <a:r>
              <a:rPr lang="en-US" dirty="0" err="1"/>
              <a:t>sql</a:t>
            </a:r>
            <a:r>
              <a:rPr lang="en-US" dirty="0"/>
              <a:t>);</a:t>
            </a:r>
            <a:r>
              <a:rPr lang="el-GR" dirty="0"/>
              <a:t> </a:t>
            </a:r>
            <a:r>
              <a:rPr lang="en-US" dirty="0"/>
              <a:t> </a:t>
            </a:r>
            <a:endParaRPr lang="el-GR" dirty="0"/>
          </a:p>
          <a:p>
            <a:r>
              <a:rPr lang="en-US" dirty="0"/>
              <a:t>delay(1000);</a:t>
            </a:r>
            <a:r>
              <a:rPr lang="el-GR" dirty="0"/>
              <a:t> </a:t>
            </a:r>
            <a:r>
              <a:rPr lang="en-US" dirty="0"/>
              <a:t> </a:t>
            </a:r>
            <a:endParaRPr lang="el-GR" dirty="0"/>
          </a:p>
          <a:p>
            <a:r>
              <a:rPr lang="en-US" dirty="0"/>
              <a:t>//</a:t>
            </a:r>
            <a:r>
              <a:rPr lang="en-US" dirty="0" err="1"/>
              <a:t>giana</a:t>
            </a:r>
            <a:r>
              <a:rPr lang="en-US" dirty="0"/>
              <a:t> to </a:t>
            </a:r>
            <a:r>
              <a:rPr lang="en-US" dirty="0" err="1"/>
              <a:t>vlepostoparathiroseiriakis</a:t>
            </a:r>
            <a:r>
              <a:rPr lang="el-GR" dirty="0"/>
              <a:t> </a:t>
            </a:r>
            <a:r>
              <a:rPr lang="en-US" dirty="0"/>
              <a:t> </a:t>
            </a:r>
            <a:endParaRPr lang="el-GR" dirty="0"/>
          </a:p>
          <a:p>
            <a:r>
              <a:rPr lang="en-US" dirty="0" err="1"/>
              <a:t>Serial.println</a:t>
            </a:r>
            <a:r>
              <a:rPr lang="en-US" dirty="0"/>
              <a:t>("T="+String(T,0)+"*C");</a:t>
            </a:r>
            <a:r>
              <a:rPr lang="el-GR" dirty="0"/>
              <a:t> </a:t>
            </a:r>
            <a:r>
              <a:rPr lang="en-US" dirty="0"/>
              <a:t> </a:t>
            </a:r>
            <a:endParaRPr lang="el-GR" dirty="0"/>
          </a:p>
          <a:p>
            <a:r>
              <a:rPr lang="en-US" dirty="0" err="1"/>
              <a:t>Serial.println</a:t>
            </a:r>
            <a:r>
              <a:rPr lang="en-US" dirty="0"/>
              <a:t>("H="+String(H,0)+"%");</a:t>
            </a:r>
            <a:r>
              <a:rPr lang="el-GR" dirty="0"/>
              <a:t> </a:t>
            </a:r>
            <a:r>
              <a:rPr lang="en-US" dirty="0"/>
              <a:t> </a:t>
            </a:r>
            <a:endParaRPr lang="el-GR" dirty="0"/>
          </a:p>
          <a:p>
            <a:r>
              <a:rPr lang="en-US" dirty="0"/>
              <a:t>}</a:t>
            </a:r>
            <a:r>
              <a:rPr lang="el-GR" dirty="0"/>
              <a:t> </a:t>
            </a:r>
            <a:r>
              <a:rPr lang="en-US" dirty="0"/>
              <a:t> </a:t>
            </a: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717304"/>
          </a:xfrm>
        </p:spPr>
        <p:txBody>
          <a:bodyPr>
            <a:normAutofit lnSpcReduction="10000"/>
          </a:bodyPr>
          <a:lstStyle/>
          <a:p>
            <a:pPr>
              <a:buNone/>
            </a:pPr>
            <a:r>
              <a:rPr lang="en-US" dirty="0"/>
              <a:t>WORKSHEET</a:t>
            </a:r>
          </a:p>
          <a:p>
            <a:pPr>
              <a:buNone/>
            </a:pPr>
            <a:r>
              <a:rPr lang="en-US" dirty="0"/>
              <a:t>Name:</a:t>
            </a:r>
          </a:p>
          <a:p>
            <a:pPr>
              <a:buNone/>
            </a:pPr>
            <a:r>
              <a:rPr lang="en-US" dirty="0"/>
              <a:t>Date:</a:t>
            </a:r>
          </a:p>
          <a:p>
            <a:pPr>
              <a:buNone/>
            </a:pPr>
            <a:r>
              <a:rPr lang="en-US" dirty="0"/>
              <a:t>Lesson:</a:t>
            </a:r>
          </a:p>
          <a:p>
            <a:pPr>
              <a:buNone/>
            </a:pPr>
            <a:r>
              <a:rPr lang="en-US" dirty="0"/>
              <a:t>Activity 1. What do you observe when the temperature sensor is placed in the neutralization reaction?</a:t>
            </a:r>
          </a:p>
          <a:p>
            <a:pPr>
              <a:buNone/>
            </a:pPr>
            <a:r>
              <a:rPr lang="en-US" dirty="0"/>
              <a:t>Activity 2. What do you observe when the temperature sensor is placed in the dissolution reaction?</a:t>
            </a:r>
          </a:p>
          <a:p>
            <a:pPr>
              <a:buNone/>
            </a:pPr>
            <a:r>
              <a:rPr lang="en-US" dirty="0"/>
              <a:t>Activity 3. Based on what you observed, how do you characterize the first and how the second reaction and why?</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000108"/>
            <a:ext cx="8401080" cy="5574428"/>
          </a:xfrm>
        </p:spPr>
        <p:txBody>
          <a:bodyPr/>
          <a:lstStyle/>
          <a:p>
            <a:pPr>
              <a:buNone/>
            </a:pPr>
            <a:r>
              <a:rPr lang="en-US" dirty="0"/>
              <a:t>EVALUATION SHEET</a:t>
            </a:r>
          </a:p>
          <a:p>
            <a:pPr>
              <a:buNone/>
            </a:pPr>
            <a:r>
              <a:rPr lang="en-US" dirty="0"/>
              <a:t>Name:</a:t>
            </a:r>
          </a:p>
          <a:p>
            <a:pPr>
              <a:buNone/>
            </a:pPr>
            <a:r>
              <a:rPr lang="en-US" dirty="0"/>
              <a:t>Date:</a:t>
            </a:r>
          </a:p>
          <a:p>
            <a:pPr>
              <a:buNone/>
            </a:pPr>
            <a:r>
              <a:rPr lang="en-US" dirty="0"/>
              <a:t>Lesson:</a:t>
            </a:r>
          </a:p>
          <a:p>
            <a:pPr>
              <a:buNone/>
            </a:pPr>
            <a:endParaRPr lang="en-US" dirty="0"/>
          </a:p>
          <a:p>
            <a:r>
              <a:rPr lang="en-US" dirty="0"/>
              <a:t>Question 1: State the definition of endothermic and exothermic reactions. (Objective 1)</a:t>
            </a:r>
          </a:p>
          <a:p>
            <a:endParaRPr lang="en-US" dirty="0"/>
          </a:p>
          <a:p>
            <a:r>
              <a:rPr lang="en-US" dirty="0"/>
              <a:t>Question 2: If in a reaction the temperature increases, then the reaction is characterized as exothermic, True or False? Explain. (Objective 2)</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8229600" cy="5431552"/>
          </a:xfrm>
        </p:spPr>
        <p:txBody>
          <a:bodyPr/>
          <a:lstStyle/>
          <a:p>
            <a:pPr>
              <a:buNone/>
            </a:pPr>
            <a:r>
              <a:rPr lang="en-US" b="1" dirty="0"/>
              <a:t>Bibliography</a:t>
            </a:r>
          </a:p>
          <a:p>
            <a:pPr>
              <a:buNone/>
            </a:pPr>
            <a:r>
              <a:rPr lang="en-US" dirty="0" err="1"/>
              <a:t>Papaioannou</a:t>
            </a:r>
            <a:r>
              <a:rPr lang="en-US" dirty="0"/>
              <a:t>, D. General principles of organic reactions. Department of Chemistry, University of </a:t>
            </a:r>
            <a:r>
              <a:rPr lang="en-US" dirty="0" err="1"/>
              <a:t>Patras</a:t>
            </a:r>
            <a:r>
              <a:rPr lang="en-US" dirty="0"/>
              <a:t>: course notes "Structure, reactivity and mechanisms in organic chemistry".</a:t>
            </a:r>
          </a:p>
          <a:p>
            <a:pPr>
              <a:buNone/>
            </a:pPr>
            <a:r>
              <a:rPr lang="en-US" dirty="0"/>
              <a:t>https://sites.google.com/site/thermochemistrybysophia/metabole-energeias-kata-tis-chemikes-metaboles/exothermes---endothermes-antidraseis</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1066800"/>
          </a:xfrm>
        </p:spPr>
        <p:txBody>
          <a:bodyPr/>
          <a:lstStyle/>
          <a:p>
            <a:r>
              <a:rPr lang="en-US" dirty="0"/>
              <a:t>BRIEF OVERVIEW</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n-US" dirty="0"/>
              <a:t>Title: Endothermic – exothermic reactions: Observation using </a:t>
            </a:r>
            <a:r>
              <a:rPr lang="en-US" dirty="0" err="1"/>
              <a:t>arduino</a:t>
            </a:r>
            <a:endParaRPr lang="en-US" dirty="0"/>
          </a:p>
          <a:p>
            <a:pPr>
              <a:buNone/>
            </a:pPr>
            <a:r>
              <a:rPr lang="en-US" dirty="0"/>
              <a:t>Subject: Chemistry Level: 3rd grade</a:t>
            </a:r>
          </a:p>
          <a:p>
            <a:pPr>
              <a:buNone/>
            </a:pPr>
            <a:r>
              <a:rPr lang="en-US" dirty="0"/>
              <a:t>Number of students: 16 people</a:t>
            </a:r>
          </a:p>
          <a:p>
            <a:pPr>
              <a:buNone/>
            </a:pPr>
            <a:r>
              <a:rPr lang="en-US" dirty="0"/>
              <a:t>Duration: 2 teaching hours</a:t>
            </a:r>
          </a:p>
          <a:p>
            <a:pPr>
              <a:buNone/>
            </a:pPr>
            <a:r>
              <a:rPr lang="en-US" dirty="0"/>
              <a:t>Purpose: Visualization of exothermic and endothermic reactions</a:t>
            </a:r>
          </a:p>
          <a:p>
            <a:pPr>
              <a:buNone/>
            </a:pPr>
            <a:r>
              <a:rPr lang="en-US" dirty="0"/>
              <a:t>This scenario was designed for the Chemistry course of positive studies orientation of 3rd grade in Greece, in chapter 2.1 of endothermic and exothermic reactions. It aims to visualize the change in temperature in endothermic and exothermic reactions using ICT and specifically an </a:t>
            </a:r>
            <a:r>
              <a:rPr lang="en-US" dirty="0" err="1"/>
              <a:t>arduino</a:t>
            </a:r>
            <a:r>
              <a:rPr lang="en-US" dirty="0"/>
              <a:t> tool. For this purpose, students will observe 2 experiments (one of an exothermic reaction and one of an endothermic reaction) where with the appropriate design of the instrument, the change in temperature will become apparent. The educational method followed is the exploratory learning method, which, in combination with group collaborative teaching (group completion of worksheets), will help students better understand the specific school chapter.</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574428"/>
          </a:xfrm>
        </p:spPr>
        <p:txBody>
          <a:bodyPr>
            <a:normAutofit fontScale="85000" lnSpcReduction="20000"/>
          </a:bodyPr>
          <a:lstStyle/>
          <a:p>
            <a:pPr>
              <a:buNone/>
            </a:pPr>
            <a:r>
              <a:rPr lang="en-US" b="1" dirty="0"/>
              <a:t>OBJECTIVES</a:t>
            </a:r>
          </a:p>
          <a:p>
            <a:pPr>
              <a:buNone/>
            </a:pPr>
            <a:r>
              <a:rPr lang="en-US" dirty="0"/>
              <a:t>General objectives:</a:t>
            </a:r>
          </a:p>
          <a:p>
            <a:pPr>
              <a:buNone/>
            </a:pPr>
            <a:r>
              <a:rPr lang="en-US" dirty="0"/>
              <a:t>• Development of the student's personality, by cultivating critical thinking</a:t>
            </a:r>
          </a:p>
          <a:p>
            <a:pPr>
              <a:buNone/>
            </a:pPr>
            <a:r>
              <a:rPr lang="en-US" dirty="0"/>
              <a:t>• Familiarization of students with the laboratory</a:t>
            </a:r>
          </a:p>
          <a:p>
            <a:pPr>
              <a:buNone/>
            </a:pPr>
            <a:r>
              <a:rPr lang="en-US" dirty="0"/>
              <a:t>• Development of observation, study and information recording skills</a:t>
            </a:r>
          </a:p>
          <a:p>
            <a:pPr>
              <a:buNone/>
            </a:pPr>
            <a:r>
              <a:rPr lang="en-US" dirty="0"/>
              <a:t>Specific objectives:</a:t>
            </a:r>
          </a:p>
          <a:p>
            <a:pPr>
              <a:buNone/>
            </a:pPr>
            <a:r>
              <a:rPr lang="en-US" dirty="0"/>
              <a:t>After the experiment, students should be able to:</a:t>
            </a:r>
          </a:p>
          <a:p>
            <a:pPr>
              <a:buNone/>
            </a:pPr>
            <a:r>
              <a:rPr lang="en-US" dirty="0"/>
              <a:t>• Recognize whether a reaction is endothermic or exothermic</a:t>
            </a:r>
          </a:p>
          <a:p>
            <a:pPr>
              <a:buNone/>
            </a:pPr>
            <a:r>
              <a:rPr lang="en-US" dirty="0"/>
              <a:t>• Describe how temperature changes in endothermic and exothermic reactions</a:t>
            </a:r>
          </a:p>
          <a:p>
            <a:pPr>
              <a:buNone/>
            </a:pPr>
            <a:r>
              <a:rPr lang="en-US" dirty="0"/>
              <a:t>Prerequisite knowledge: Students should be familiar with the laboratory exercises and with the wiring and use of the </a:t>
            </a:r>
            <a:r>
              <a:rPr lang="en-US" dirty="0" err="1"/>
              <a:t>Arduino</a:t>
            </a:r>
            <a:r>
              <a:rPr lang="en-US" dirty="0"/>
              <a:t> tool before teaching this unit.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5502990"/>
          </a:xfrm>
        </p:spPr>
        <p:txBody>
          <a:bodyPr>
            <a:normAutofit fontScale="70000" lnSpcReduction="20000"/>
          </a:bodyPr>
          <a:lstStyle/>
          <a:p>
            <a:pPr>
              <a:buNone/>
            </a:pPr>
            <a:r>
              <a:rPr lang="en-US" b="1" dirty="0"/>
              <a:t>Theoretical background</a:t>
            </a:r>
          </a:p>
          <a:p>
            <a:pPr>
              <a:buNone/>
            </a:pPr>
            <a:r>
              <a:rPr lang="en-US" dirty="0"/>
              <a:t>Chemical Thermodynamics is the branch of chemistry that studies all these energy transformations that accompany a chemical change (reaction). It affects, among other things, the energy conditions that must exist in order for a chemical reaction to occur spontaneously. </a:t>
            </a:r>
            <a:r>
              <a:rPr lang="en-US" dirty="0" err="1"/>
              <a:t>Thermochemistry</a:t>
            </a:r>
            <a:r>
              <a:rPr lang="en-US" dirty="0"/>
              <a:t> that we will examine is a branch of thermodynamics and focuses on the thermal changes that accompany chemical reactions. Reactions that release energy in the form of heat to the environment are called exothermic, while reactions that absorb energy in the form of heat from the environment are called endothermic. Enthalpy is a measure of the energy content of a compound, and includes the energy of its chemical bonds and the energy of vibration and rotation. It is a measure of the stability of the compound while the change in enthalpy (ΔH) of a reaction can be easily measured by </a:t>
            </a:r>
            <a:r>
              <a:rPr lang="en-US" dirty="0" err="1"/>
              <a:t>calorimetry</a:t>
            </a:r>
            <a:r>
              <a:rPr lang="en-US" dirty="0"/>
              <a:t>, in other words by measuring the energy that is absorbed or released during the course of a reaction.</a:t>
            </a:r>
          </a:p>
          <a:p>
            <a:pPr>
              <a:buNone/>
            </a:pPr>
            <a:r>
              <a:rPr lang="en-US" dirty="0"/>
              <a:t>• If ΔH &gt; 0 then energy is absorbed and the reaction is characterized as endothermic.</a:t>
            </a:r>
          </a:p>
          <a:p>
            <a:pPr>
              <a:buNone/>
            </a:pPr>
            <a:r>
              <a:rPr lang="en-US" dirty="0"/>
              <a:t>• If, on the other hand, ΔH &lt; 0 then energy is released and the reaction is characterized as exothermic</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574428"/>
          </a:xfrm>
        </p:spPr>
        <p:txBody>
          <a:bodyPr>
            <a:normAutofit fontScale="77500" lnSpcReduction="20000"/>
          </a:bodyPr>
          <a:lstStyle/>
          <a:p>
            <a:r>
              <a:rPr lang="en-US" dirty="0"/>
              <a:t>EXPERIMENT DESCRIPTION</a:t>
            </a:r>
          </a:p>
          <a:p>
            <a:pPr>
              <a:buNone/>
            </a:pPr>
            <a:r>
              <a:rPr lang="en-US" dirty="0"/>
              <a:t>For the purpose of this scenario, we will build a temperature measuring instrument, which we will use to measure the temperature in an acid and base reaction (e.g. </a:t>
            </a:r>
            <a:r>
              <a:rPr lang="en-US" dirty="0" err="1"/>
              <a:t>HCl</a:t>
            </a:r>
            <a:r>
              <a:rPr lang="en-US" dirty="0"/>
              <a:t>(</a:t>
            </a:r>
            <a:r>
              <a:rPr lang="en-US" dirty="0" err="1"/>
              <a:t>aq</a:t>
            </a:r>
            <a:r>
              <a:rPr lang="en-US" dirty="0"/>
              <a:t>) + </a:t>
            </a:r>
            <a:r>
              <a:rPr lang="en-US" dirty="0" err="1"/>
              <a:t>NaOH</a:t>
            </a:r>
            <a:r>
              <a:rPr lang="en-US" dirty="0"/>
              <a:t>(</a:t>
            </a:r>
            <a:r>
              <a:rPr lang="en-US" dirty="0" err="1"/>
              <a:t>aq</a:t>
            </a:r>
            <a:r>
              <a:rPr lang="en-US" dirty="0"/>
              <a:t>) → </a:t>
            </a:r>
            <a:r>
              <a:rPr lang="en-US" dirty="0" err="1"/>
              <a:t>NaCl</a:t>
            </a:r>
            <a:r>
              <a:rPr lang="en-US" dirty="0"/>
              <a:t>(</a:t>
            </a:r>
            <a:r>
              <a:rPr lang="en-US" dirty="0" err="1"/>
              <a:t>aq</a:t>
            </a:r>
            <a:r>
              <a:rPr lang="en-US" dirty="0"/>
              <a:t>) + H2O(l) ΔH&lt;0) and in a dissolution reaction of ammonium chloride in water (ΔH&gt;0)</a:t>
            </a:r>
          </a:p>
          <a:p>
            <a:pPr>
              <a:buNone/>
            </a:pPr>
            <a:endParaRPr lang="en-US" dirty="0"/>
          </a:p>
          <a:p>
            <a:pPr>
              <a:buNone/>
            </a:pPr>
            <a:r>
              <a:rPr lang="en-US" sz="2300" b="1" dirty="0"/>
              <a:t>Materials</a:t>
            </a:r>
            <a:r>
              <a:rPr lang="en-US" sz="2300" dirty="0"/>
              <a:t>:1. Arduino2. LM35 temperature sensor3. 16 X 2 LCD display4. 10k potentiometer5. connection cables6. Breadboard7. libraries: </a:t>
            </a:r>
            <a:r>
              <a:rPr lang="en-US" sz="2300" dirty="0" err="1"/>
              <a:t>dht</a:t>
            </a:r>
            <a:r>
              <a:rPr lang="en-US" sz="2300" dirty="0"/>
              <a:t>, liquid crystal, Ethernet, MySQL8. PC9. glass analysis beaker10. HCL, </a:t>
            </a:r>
            <a:r>
              <a:rPr lang="en-US" sz="2300" dirty="0" err="1"/>
              <a:t>NaOH</a:t>
            </a:r>
            <a:r>
              <a:rPr lang="en-US" sz="2300" dirty="0"/>
              <a:t>, </a:t>
            </a:r>
            <a:r>
              <a:rPr lang="en-US" sz="2300" dirty="0" err="1"/>
              <a:t>NH₄Cl</a:t>
            </a:r>
            <a:r>
              <a:rPr lang="en-US" sz="2300" dirty="0"/>
              <a:t> solution11. protective lab coat12. protective glasses and </a:t>
            </a:r>
            <a:r>
              <a:rPr lang="en-US" sz="2300" dirty="0" err="1"/>
              <a:t>glovesScreen</a:t>
            </a:r>
            <a:r>
              <a:rPr lang="en-US" sz="2300" dirty="0"/>
              <a:t> connections:1. LCDVSS connection with ground2. LCDVDD connection with 5V3. </a:t>
            </a:r>
            <a:r>
              <a:rPr lang="en-US" sz="2300" dirty="0" err="1"/>
              <a:t>LCDVOconnection</a:t>
            </a:r>
            <a:r>
              <a:rPr lang="en-US" sz="2300" dirty="0"/>
              <a:t> to the center point of the potentiometer4. </a:t>
            </a:r>
            <a:r>
              <a:rPr lang="en-US" sz="2300" dirty="0" err="1"/>
              <a:t>LCDRSconnection</a:t>
            </a:r>
            <a:r>
              <a:rPr lang="en-US" sz="2300" dirty="0"/>
              <a:t> to point 125. LCDR/</a:t>
            </a:r>
            <a:r>
              <a:rPr lang="en-US" sz="2300" dirty="0" err="1"/>
              <a:t>Wconnection</a:t>
            </a:r>
            <a:r>
              <a:rPr lang="en-US" sz="2300" dirty="0"/>
              <a:t> to ground6. LCD (E) connection to point 117. LCDD4 connection to point 58. LCDD5 connection to point 49. LCDD6 connection to point 310. LCDD7 connection to point 211. </a:t>
            </a:r>
            <a:r>
              <a:rPr lang="en-US" sz="2300" dirty="0" err="1"/>
              <a:t>LCDAconnection</a:t>
            </a:r>
            <a:r>
              <a:rPr lang="en-US" sz="2300" dirty="0"/>
              <a:t> to 5V12. </a:t>
            </a:r>
            <a:r>
              <a:rPr lang="en-US" sz="2300" dirty="0" err="1"/>
              <a:t>LCDKconnection</a:t>
            </a:r>
            <a:r>
              <a:rPr lang="en-US" sz="2300" dirty="0"/>
              <a:t> to </a:t>
            </a:r>
            <a:r>
              <a:rPr lang="en-US" sz="2300" dirty="0" err="1"/>
              <a:t>GNDPotentiometer</a:t>
            </a:r>
            <a:r>
              <a:rPr lang="en-US" sz="2300" dirty="0"/>
              <a:t> connection:1. External points are connected to +5V and the GND of the Breadboard2. The center point to </a:t>
            </a:r>
            <a:r>
              <a:rPr lang="en-US" sz="2300" dirty="0" err="1"/>
              <a:t>LCDVOSensor</a:t>
            </a:r>
            <a:r>
              <a:rPr lang="en-US" sz="2300" dirty="0"/>
              <a:t> connection:1. </a:t>
            </a:r>
            <a:r>
              <a:rPr lang="en-US" sz="2300" dirty="0" err="1"/>
              <a:t>Vccconnection</a:t>
            </a:r>
            <a:r>
              <a:rPr lang="en-US" sz="2300" dirty="0"/>
              <a:t> to 5V of the Breadboard2. GND to Ground of the Breadboard3. Out to A0 on the </a:t>
            </a:r>
            <a:r>
              <a:rPr lang="en-US" sz="2300" dirty="0" err="1"/>
              <a:t>Arduino</a:t>
            </a:r>
            <a:endParaRPr lang="el-GR" sz="23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5357826"/>
            <a:ext cx="8229600" cy="1066800"/>
          </a:xfrm>
        </p:spPr>
        <p:txBody>
          <a:bodyPr>
            <a:normAutofit/>
          </a:bodyPr>
          <a:lstStyle/>
          <a:p>
            <a:r>
              <a:rPr lang="en-US" sz="2000" dirty="0"/>
              <a:t>Image 1: Wiring of temperature measuring instrument (WWW.BM-ES.COM).</a:t>
            </a:r>
            <a:endParaRPr lang="el-GR" sz="2000" dirty="0"/>
          </a:p>
        </p:txBody>
      </p:sp>
      <p:pic>
        <p:nvPicPr>
          <p:cNvPr id="4" name="3 - Θέση περιεχομένου" descr="Δεν υπάρχει διαθέσιμη περιγραφή."/>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71472" y="928670"/>
            <a:ext cx="7687733" cy="4324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428604"/>
            <a:ext cx="3714744" cy="6286544"/>
          </a:xfrm>
        </p:spPr>
        <p:txBody>
          <a:bodyPr>
            <a:normAutofit fontScale="55000" lnSpcReduction="20000"/>
          </a:bodyPr>
          <a:lstStyle/>
          <a:p>
            <a:pPr>
              <a:buNone/>
            </a:pPr>
            <a:r>
              <a:rPr lang="en-US" sz="4300" b="1" dirty="0"/>
              <a:t>Code:</a:t>
            </a:r>
          </a:p>
          <a:p>
            <a:endParaRPr lang="en-US" dirty="0"/>
          </a:p>
          <a:p>
            <a:r>
              <a:rPr lang="en-US" dirty="0"/>
              <a:t>#include&lt;</a:t>
            </a:r>
            <a:r>
              <a:rPr lang="en-US" dirty="0" err="1"/>
              <a:t>LiquidCrystal.h</a:t>
            </a:r>
            <a:r>
              <a:rPr lang="en-US" dirty="0"/>
              <a:t>&gt;</a:t>
            </a:r>
            <a:endParaRPr lang="el-GR" dirty="0"/>
          </a:p>
          <a:p>
            <a:r>
              <a:rPr lang="en-US" dirty="0" err="1"/>
              <a:t>LiquidCrystallcd</a:t>
            </a:r>
            <a:r>
              <a:rPr lang="en-US" dirty="0"/>
              <a:t>(12, 11, 5, 4, 3, 2);  </a:t>
            </a:r>
            <a:endParaRPr lang="el-GR" dirty="0"/>
          </a:p>
          <a:p>
            <a:r>
              <a:rPr lang="en-US" dirty="0" err="1"/>
              <a:t>constint</a:t>
            </a:r>
            <a:r>
              <a:rPr lang="en-US" dirty="0"/>
              <a:t> sensor=A1; // Assigning Analog Pin A1 to variable 'sensor' </a:t>
            </a:r>
            <a:endParaRPr lang="el-GR" dirty="0"/>
          </a:p>
          <a:p>
            <a:r>
              <a:rPr lang="en-US" dirty="0" err="1"/>
              <a:t>floattempc</a:t>
            </a:r>
            <a:r>
              <a:rPr lang="en-US" dirty="0"/>
              <a:t>;  //variable to store temperature in degree Celsius </a:t>
            </a:r>
            <a:endParaRPr lang="el-GR" dirty="0"/>
          </a:p>
          <a:p>
            <a:r>
              <a:rPr lang="en-US" dirty="0" err="1"/>
              <a:t>floattempf</a:t>
            </a:r>
            <a:r>
              <a:rPr lang="en-US" dirty="0"/>
              <a:t>;  //variable to store temperature in Fahrenheit  </a:t>
            </a:r>
            <a:endParaRPr lang="el-GR" dirty="0"/>
          </a:p>
          <a:p>
            <a:r>
              <a:rPr lang="en-US" dirty="0" err="1"/>
              <a:t>floatvout</a:t>
            </a:r>
            <a:r>
              <a:rPr lang="en-US" dirty="0"/>
              <a:t>;  //temporary variable to hold sensor reading </a:t>
            </a:r>
            <a:endParaRPr lang="el-GR" dirty="0"/>
          </a:p>
          <a:p>
            <a:r>
              <a:rPr lang="en-US" dirty="0"/>
              <a:t>void setup() </a:t>
            </a:r>
            <a:endParaRPr lang="el-GR" dirty="0"/>
          </a:p>
          <a:p>
            <a:r>
              <a:rPr lang="en-US" dirty="0"/>
              <a:t>{ </a:t>
            </a:r>
            <a:endParaRPr lang="el-GR" dirty="0"/>
          </a:p>
          <a:p>
            <a:r>
              <a:rPr lang="en-US" dirty="0" err="1"/>
              <a:t>pinMode</a:t>
            </a:r>
            <a:r>
              <a:rPr lang="en-US" dirty="0"/>
              <a:t>(</a:t>
            </a:r>
            <a:r>
              <a:rPr lang="en-US" dirty="0" err="1"/>
              <a:t>sensor,INPUT</a:t>
            </a:r>
            <a:r>
              <a:rPr lang="en-US" dirty="0"/>
              <a:t>); // Configuring pin A1 as INPUT Pin </a:t>
            </a:r>
            <a:endParaRPr lang="el-GR" dirty="0"/>
          </a:p>
          <a:p>
            <a:r>
              <a:rPr lang="en-US" dirty="0" err="1"/>
              <a:t>Serial.begin</a:t>
            </a:r>
            <a:r>
              <a:rPr lang="en-US" dirty="0"/>
              <a:t>(9600); </a:t>
            </a:r>
            <a:endParaRPr lang="el-GR" dirty="0"/>
          </a:p>
          <a:p>
            <a:r>
              <a:rPr lang="en-US" dirty="0" err="1"/>
              <a:t>lcd.begin</a:t>
            </a:r>
            <a:r>
              <a:rPr lang="en-US" dirty="0"/>
              <a:t>(16,2);   </a:t>
            </a:r>
            <a:endParaRPr lang="el-GR" dirty="0"/>
          </a:p>
          <a:p>
            <a:r>
              <a:rPr lang="en-US" dirty="0"/>
              <a:t>delay(500); </a:t>
            </a:r>
            <a:endParaRPr lang="el-GR" dirty="0"/>
          </a:p>
          <a:p>
            <a:r>
              <a:rPr lang="en-US" dirty="0"/>
              <a:t>} </a:t>
            </a:r>
            <a:endParaRPr lang="el-GR" dirty="0"/>
          </a:p>
          <a:p>
            <a:r>
              <a:rPr lang="en-US" dirty="0"/>
              <a:t>void loop()  </a:t>
            </a:r>
            <a:endParaRPr lang="el-GR" dirty="0"/>
          </a:p>
          <a:p>
            <a:r>
              <a:rPr lang="en-US" dirty="0"/>
              <a:t>{ </a:t>
            </a:r>
            <a:endParaRPr lang="el-GR" dirty="0"/>
          </a:p>
          <a:p>
            <a:r>
              <a:rPr lang="en-US" dirty="0" err="1"/>
              <a:t>vout</a:t>
            </a:r>
            <a:r>
              <a:rPr lang="en-US" dirty="0"/>
              <a:t>=</a:t>
            </a:r>
            <a:r>
              <a:rPr lang="en-US" dirty="0" err="1"/>
              <a:t>analogRead</a:t>
            </a:r>
            <a:r>
              <a:rPr lang="en-US" dirty="0"/>
              <a:t>(sensor); </a:t>
            </a:r>
            <a:endParaRPr lang="el-GR" dirty="0"/>
          </a:p>
          <a:p>
            <a:r>
              <a:rPr lang="en-US" dirty="0" err="1"/>
              <a:t>vout</a:t>
            </a:r>
            <a:r>
              <a:rPr lang="en-US" dirty="0"/>
              <a:t>=(</a:t>
            </a:r>
            <a:r>
              <a:rPr lang="en-US" dirty="0" err="1"/>
              <a:t>vout</a:t>
            </a:r>
            <a:r>
              <a:rPr lang="en-US" dirty="0"/>
              <a:t>*500)/1023;  </a:t>
            </a:r>
            <a:endParaRPr lang="el-GR" dirty="0"/>
          </a:p>
          <a:p>
            <a:r>
              <a:rPr lang="en-US" dirty="0" err="1"/>
              <a:t>tempc</a:t>
            </a:r>
            <a:r>
              <a:rPr lang="en-US" dirty="0"/>
              <a:t>=</a:t>
            </a:r>
            <a:r>
              <a:rPr lang="en-US" dirty="0" err="1"/>
              <a:t>vout</a:t>
            </a:r>
            <a:r>
              <a:rPr lang="en-US" dirty="0"/>
              <a:t>; // Storing value in degrees Celsius </a:t>
            </a:r>
            <a:endParaRPr lang="el-GR" dirty="0"/>
          </a:p>
          <a:p>
            <a:r>
              <a:rPr lang="en-US" dirty="0" err="1"/>
              <a:t>tempf</a:t>
            </a:r>
            <a:r>
              <a:rPr lang="en-US" dirty="0"/>
              <a:t>=(</a:t>
            </a:r>
            <a:r>
              <a:rPr lang="en-US" dirty="0" err="1"/>
              <a:t>vout</a:t>
            </a:r>
            <a:r>
              <a:rPr lang="en-US" dirty="0"/>
              <a:t>*1.8)+32; // Converting Temperature value from degrees Celsius to Fahrenheit  </a:t>
            </a:r>
            <a:endParaRPr lang="el-GR" dirty="0"/>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928670"/>
            <a:ext cx="8472518" cy="5645866"/>
          </a:xfrm>
        </p:spPr>
        <p:txBody>
          <a:bodyPr>
            <a:normAutofit fontScale="92500" lnSpcReduction="20000"/>
          </a:bodyPr>
          <a:lstStyle/>
          <a:p>
            <a:r>
              <a:rPr lang="en-US" dirty="0" err="1"/>
              <a:t>lcd.setCursor</a:t>
            </a:r>
            <a:r>
              <a:rPr lang="en-US" dirty="0"/>
              <a:t>(0,0); </a:t>
            </a:r>
            <a:endParaRPr lang="el-GR" dirty="0"/>
          </a:p>
          <a:p>
            <a:r>
              <a:rPr lang="en-US" dirty="0" err="1"/>
              <a:t>lcd.print</a:t>
            </a:r>
            <a:r>
              <a:rPr lang="en-US" dirty="0"/>
              <a:t>("in </a:t>
            </a:r>
            <a:r>
              <a:rPr lang="en-US" dirty="0" err="1"/>
              <a:t>DegreeC</a:t>
            </a:r>
            <a:r>
              <a:rPr lang="en-US" dirty="0"/>
              <a:t>= "); </a:t>
            </a:r>
            <a:endParaRPr lang="el-GR" dirty="0"/>
          </a:p>
          <a:p>
            <a:r>
              <a:rPr lang="en-US" dirty="0" err="1"/>
              <a:t>lcd.print</a:t>
            </a:r>
            <a:r>
              <a:rPr lang="en-US" dirty="0"/>
              <a:t>(</a:t>
            </a:r>
            <a:r>
              <a:rPr lang="en-US" dirty="0" err="1"/>
              <a:t>tempc</a:t>
            </a:r>
            <a:r>
              <a:rPr lang="en-US" dirty="0"/>
              <a:t>); </a:t>
            </a:r>
            <a:endParaRPr lang="el-GR" dirty="0"/>
          </a:p>
          <a:p>
            <a:r>
              <a:rPr lang="en-US" dirty="0" err="1"/>
              <a:t>lcd.setCursor</a:t>
            </a:r>
            <a:r>
              <a:rPr lang="en-US" dirty="0"/>
              <a:t>(0,1); </a:t>
            </a:r>
            <a:endParaRPr lang="el-GR" dirty="0"/>
          </a:p>
          <a:p>
            <a:r>
              <a:rPr lang="en-US" dirty="0" err="1"/>
              <a:t>lcd.print</a:t>
            </a:r>
            <a:r>
              <a:rPr lang="en-US" dirty="0"/>
              <a:t>("in Fahrenheit="); </a:t>
            </a:r>
            <a:endParaRPr lang="el-GR" dirty="0"/>
          </a:p>
          <a:p>
            <a:r>
              <a:rPr lang="en-US" dirty="0" err="1"/>
              <a:t>lcd.print</a:t>
            </a:r>
            <a:r>
              <a:rPr lang="en-US" dirty="0"/>
              <a:t>(</a:t>
            </a:r>
            <a:r>
              <a:rPr lang="en-US" dirty="0" err="1"/>
              <a:t>tempf</a:t>
            </a:r>
            <a:r>
              <a:rPr lang="en-US" dirty="0"/>
              <a:t>); </a:t>
            </a:r>
            <a:endParaRPr lang="el-GR" dirty="0"/>
          </a:p>
          <a:p>
            <a:r>
              <a:rPr lang="en-US" dirty="0"/>
              <a:t>delay(1000); //Delay of 1 second for ease of viewing in serial monitor </a:t>
            </a:r>
            <a:endParaRPr lang="el-GR" dirty="0"/>
          </a:p>
          <a:p>
            <a:r>
              <a:rPr lang="el-GR" dirty="0"/>
              <a:t>}</a:t>
            </a:r>
            <a:endParaRPr lang="en-US" dirty="0"/>
          </a:p>
          <a:p>
            <a:r>
              <a:rPr lang="el-GR" u="sng" dirty="0"/>
              <a:t>Κώδικας για εισαγωγή βάσης δεδομένων:</a:t>
            </a:r>
            <a:endParaRPr lang="el-GR" dirty="0"/>
          </a:p>
          <a:p>
            <a:r>
              <a:rPr lang="en-US" dirty="0"/>
              <a:t>#include &lt;</a:t>
            </a:r>
            <a:r>
              <a:rPr lang="en-US" dirty="0" err="1"/>
              <a:t>MySQL_Connection.h</a:t>
            </a:r>
            <a:r>
              <a:rPr lang="en-US" dirty="0"/>
              <a:t>&gt;</a:t>
            </a:r>
            <a:r>
              <a:rPr lang="el-GR" dirty="0"/>
              <a:t> </a:t>
            </a:r>
            <a:r>
              <a:rPr lang="en-US" dirty="0"/>
              <a:t> </a:t>
            </a:r>
            <a:endParaRPr lang="el-GR" dirty="0"/>
          </a:p>
          <a:p>
            <a:r>
              <a:rPr lang="en-US" dirty="0"/>
              <a:t>#include &lt;</a:t>
            </a:r>
            <a:r>
              <a:rPr lang="en-US" dirty="0" err="1"/>
              <a:t>MySQL_Cursor.h</a:t>
            </a:r>
            <a:r>
              <a:rPr lang="en-US" dirty="0"/>
              <a:t>&gt;</a:t>
            </a:r>
            <a:r>
              <a:rPr lang="el-GR" dirty="0"/>
              <a:t> </a:t>
            </a:r>
            <a:r>
              <a:rPr lang="en-US" dirty="0"/>
              <a:t> </a:t>
            </a:r>
            <a:endParaRPr lang="el-GR" dirty="0"/>
          </a:p>
          <a:p>
            <a:r>
              <a:rPr lang="en-US" dirty="0"/>
              <a:t>#include &lt;</a:t>
            </a:r>
            <a:r>
              <a:rPr lang="en-US" dirty="0" err="1"/>
              <a:t>Ethernet.h</a:t>
            </a:r>
            <a:r>
              <a:rPr lang="en-US" dirty="0"/>
              <a:t>&gt;</a:t>
            </a:r>
            <a:r>
              <a:rPr lang="el-GR" dirty="0"/>
              <a:t> </a:t>
            </a:r>
            <a:r>
              <a:rPr lang="en-US" dirty="0"/>
              <a:t> </a:t>
            </a:r>
            <a:endParaRPr lang="el-GR" dirty="0"/>
          </a:p>
          <a:p>
            <a:r>
              <a:rPr lang="en-US" dirty="0"/>
              <a:t>#include &lt;</a:t>
            </a:r>
            <a:r>
              <a:rPr lang="en-US" dirty="0" err="1"/>
              <a:t>dht.h</a:t>
            </a:r>
            <a:r>
              <a:rPr lang="en-US" dirty="0"/>
              <a:t>&gt;</a:t>
            </a:r>
            <a:r>
              <a:rPr lang="el-GR" dirty="0"/>
              <a:t> </a:t>
            </a:r>
            <a:r>
              <a:rPr lang="en-US" dirty="0"/>
              <a:t> </a:t>
            </a:r>
            <a:endParaRPr lang="el-GR" dirty="0"/>
          </a:p>
          <a:p>
            <a:r>
              <a:rPr lang="en-US" dirty="0" err="1"/>
              <a:t>dht</a:t>
            </a:r>
            <a:r>
              <a:rPr lang="en-US" dirty="0"/>
              <a:t> </a:t>
            </a:r>
            <a:r>
              <a:rPr lang="en-US" dirty="0" err="1"/>
              <a:t>DHT</a:t>
            </a:r>
            <a:r>
              <a:rPr lang="en-US" dirty="0"/>
              <a:t>;</a:t>
            </a:r>
            <a:r>
              <a:rPr lang="el-GR" dirty="0"/>
              <a:t> </a:t>
            </a:r>
            <a:r>
              <a:rPr lang="en-US" dirty="0"/>
              <a:t> </a:t>
            </a: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857232"/>
            <a:ext cx="8472518" cy="5717304"/>
          </a:xfrm>
        </p:spPr>
        <p:txBody>
          <a:bodyPr>
            <a:normAutofit fontScale="55000" lnSpcReduction="20000"/>
          </a:bodyPr>
          <a:lstStyle/>
          <a:p>
            <a:r>
              <a:rPr lang="en-US" dirty="0"/>
              <a:t>#define DHT11_PIN 5</a:t>
            </a:r>
            <a:r>
              <a:rPr lang="el-GR" dirty="0"/>
              <a:t> </a:t>
            </a:r>
            <a:r>
              <a:rPr lang="en-US" dirty="0"/>
              <a:t> </a:t>
            </a:r>
            <a:endParaRPr lang="el-GR" dirty="0"/>
          </a:p>
          <a:p>
            <a:r>
              <a:rPr lang="en-US" dirty="0"/>
              <a:t>float H=0.00;</a:t>
            </a:r>
            <a:r>
              <a:rPr lang="el-GR" dirty="0"/>
              <a:t> </a:t>
            </a:r>
            <a:r>
              <a:rPr lang="en-US" dirty="0"/>
              <a:t> </a:t>
            </a:r>
            <a:endParaRPr lang="el-GR" dirty="0"/>
          </a:p>
          <a:p>
            <a:r>
              <a:rPr lang="en-US" dirty="0"/>
              <a:t>float T=0.00;</a:t>
            </a:r>
            <a:r>
              <a:rPr lang="el-GR" dirty="0"/>
              <a:t> </a:t>
            </a:r>
            <a:r>
              <a:rPr lang="en-US" dirty="0"/>
              <a:t> </a:t>
            </a:r>
            <a:endParaRPr lang="el-GR" dirty="0"/>
          </a:p>
          <a:p>
            <a:r>
              <a:rPr lang="en-US" dirty="0"/>
              <a:t>//</a:t>
            </a:r>
            <a:r>
              <a:rPr lang="en-US" dirty="0" err="1"/>
              <a:t>lcd</a:t>
            </a:r>
            <a:r>
              <a:rPr lang="el-GR" dirty="0"/>
              <a:t> </a:t>
            </a:r>
            <a:r>
              <a:rPr lang="en-US" dirty="0"/>
              <a:t> </a:t>
            </a:r>
            <a:endParaRPr lang="el-GR" dirty="0"/>
          </a:p>
          <a:p>
            <a:r>
              <a:rPr lang="en-US" dirty="0"/>
              <a:t>#include &lt;</a:t>
            </a:r>
            <a:r>
              <a:rPr lang="en-US" dirty="0" err="1"/>
              <a:t>Wire.h</a:t>
            </a:r>
            <a:r>
              <a:rPr lang="en-US" dirty="0"/>
              <a:t>&gt;</a:t>
            </a:r>
            <a:r>
              <a:rPr lang="el-GR" dirty="0"/>
              <a:t> </a:t>
            </a:r>
            <a:r>
              <a:rPr lang="en-US" dirty="0"/>
              <a:t> </a:t>
            </a:r>
            <a:endParaRPr lang="el-GR" dirty="0"/>
          </a:p>
          <a:p>
            <a:r>
              <a:rPr lang="en-US" dirty="0"/>
              <a:t>#include &lt;LiquidCrystal_I2C.h&gt;</a:t>
            </a:r>
            <a:r>
              <a:rPr lang="el-GR" dirty="0"/>
              <a:t> </a:t>
            </a:r>
            <a:r>
              <a:rPr lang="en-US" dirty="0"/>
              <a:t> </a:t>
            </a:r>
            <a:endParaRPr lang="el-GR" dirty="0"/>
          </a:p>
          <a:p>
            <a:r>
              <a:rPr lang="en-US" dirty="0"/>
              <a:t>LiquidCrystal_I2C </a:t>
            </a:r>
            <a:r>
              <a:rPr lang="en-US" dirty="0" err="1"/>
              <a:t>lcd</a:t>
            </a:r>
            <a:r>
              <a:rPr lang="en-US" dirty="0"/>
              <a:t>(0x27,16,2);</a:t>
            </a:r>
            <a:r>
              <a:rPr lang="el-GR" dirty="0"/>
              <a:t> </a:t>
            </a:r>
            <a:r>
              <a:rPr lang="en-US" dirty="0"/>
              <a:t> </a:t>
            </a:r>
            <a:endParaRPr lang="el-GR" dirty="0"/>
          </a:p>
          <a:p>
            <a:r>
              <a:rPr lang="en-US" dirty="0"/>
              <a:t>//</a:t>
            </a:r>
            <a:r>
              <a:rPr lang="en-US" dirty="0" err="1"/>
              <a:t>potensiometre</a:t>
            </a:r>
            <a:r>
              <a:rPr lang="el-GR" dirty="0"/>
              <a:t> </a:t>
            </a:r>
            <a:r>
              <a:rPr lang="en-US" dirty="0"/>
              <a:t> </a:t>
            </a:r>
            <a:endParaRPr lang="el-GR" dirty="0"/>
          </a:p>
          <a:p>
            <a:r>
              <a:rPr lang="en-US" dirty="0"/>
              <a:t>float X=0.00;</a:t>
            </a:r>
            <a:r>
              <a:rPr lang="el-GR" dirty="0"/>
              <a:t> </a:t>
            </a:r>
            <a:r>
              <a:rPr lang="en-US" dirty="0"/>
              <a:t> </a:t>
            </a:r>
            <a:endParaRPr lang="el-GR" dirty="0"/>
          </a:p>
          <a:p>
            <a:r>
              <a:rPr lang="en-US" dirty="0" err="1"/>
              <a:t>floatXmax</a:t>
            </a:r>
            <a:r>
              <a:rPr lang="en-US" dirty="0"/>
              <a:t>=+3.00;</a:t>
            </a:r>
            <a:r>
              <a:rPr lang="el-GR" dirty="0"/>
              <a:t> </a:t>
            </a:r>
            <a:r>
              <a:rPr lang="en-US" dirty="0"/>
              <a:t> </a:t>
            </a:r>
            <a:endParaRPr lang="el-GR" dirty="0"/>
          </a:p>
          <a:p>
            <a:r>
              <a:rPr lang="en-US" dirty="0" err="1"/>
              <a:t>IPAddressserver_addr</a:t>
            </a:r>
            <a:r>
              <a:rPr lang="en-US" dirty="0"/>
              <a:t>(127,0,0,1);  // IP of the </a:t>
            </a:r>
            <a:r>
              <a:rPr lang="en-US" dirty="0" err="1"/>
              <a:t>MySQL</a:t>
            </a:r>
            <a:r>
              <a:rPr lang="en-US" dirty="0"/>
              <a:t> *server* here</a:t>
            </a:r>
            <a:r>
              <a:rPr lang="el-GR" dirty="0"/>
              <a:t> </a:t>
            </a:r>
            <a:r>
              <a:rPr lang="en-US" dirty="0"/>
              <a:t> </a:t>
            </a:r>
            <a:endParaRPr lang="el-GR" dirty="0"/>
          </a:p>
          <a:p>
            <a:r>
              <a:rPr lang="en-US" dirty="0"/>
              <a:t>char user[] = "root";              // </a:t>
            </a:r>
            <a:r>
              <a:rPr lang="en-US" dirty="0" err="1"/>
              <a:t>MySQL</a:t>
            </a:r>
            <a:r>
              <a:rPr lang="en-US" dirty="0"/>
              <a:t> user login username</a:t>
            </a:r>
            <a:r>
              <a:rPr lang="el-GR" dirty="0"/>
              <a:t> </a:t>
            </a:r>
            <a:r>
              <a:rPr lang="en-US" dirty="0"/>
              <a:t> </a:t>
            </a:r>
            <a:endParaRPr lang="el-GR" dirty="0"/>
          </a:p>
          <a:p>
            <a:r>
              <a:rPr lang="en-US" dirty="0"/>
              <a:t>char password[] = "";        // </a:t>
            </a:r>
            <a:r>
              <a:rPr lang="en-US" dirty="0" err="1"/>
              <a:t>MySQL</a:t>
            </a:r>
            <a:r>
              <a:rPr lang="en-US" dirty="0"/>
              <a:t> user login password</a:t>
            </a:r>
            <a:r>
              <a:rPr lang="el-GR" dirty="0"/>
              <a:t> </a:t>
            </a:r>
            <a:r>
              <a:rPr lang="en-US" dirty="0"/>
              <a:t> </a:t>
            </a:r>
            <a:endParaRPr lang="el-GR" dirty="0"/>
          </a:p>
          <a:p>
            <a:r>
              <a:rPr lang="en-US" dirty="0" err="1"/>
              <a:t>chardefault_db</a:t>
            </a:r>
            <a:r>
              <a:rPr lang="en-US" dirty="0"/>
              <a:t> = "</a:t>
            </a:r>
            <a:r>
              <a:rPr lang="en-US" dirty="0" err="1"/>
              <a:t>dixinet</a:t>
            </a:r>
            <a:r>
              <a:rPr lang="en-US" dirty="0"/>
              <a:t>";</a:t>
            </a:r>
            <a:r>
              <a:rPr lang="el-GR" dirty="0"/>
              <a:t> </a:t>
            </a:r>
            <a:r>
              <a:rPr lang="en-US" dirty="0"/>
              <a:t> </a:t>
            </a:r>
            <a:endParaRPr lang="el-GR" dirty="0"/>
          </a:p>
          <a:p>
            <a:r>
              <a:rPr lang="en-US" dirty="0" err="1"/>
              <a:t>charsql</a:t>
            </a:r>
            <a:r>
              <a:rPr lang="en-US" dirty="0"/>
              <a:t>[] = "INSERT INTO </a:t>
            </a:r>
            <a:r>
              <a:rPr lang="en-US" dirty="0" err="1"/>
              <a:t>tbl_data</a:t>
            </a:r>
            <a:r>
              <a:rPr lang="en-US" dirty="0"/>
              <a:t> (temperature, ph) VALUES (45,12)";</a:t>
            </a:r>
            <a:r>
              <a:rPr lang="el-GR" dirty="0"/>
              <a:t> </a:t>
            </a:r>
            <a:r>
              <a:rPr lang="en-US" dirty="0"/>
              <a:t> </a:t>
            </a:r>
            <a:endParaRPr lang="el-GR" dirty="0"/>
          </a:p>
          <a:p>
            <a:r>
              <a:rPr lang="en-US" dirty="0"/>
              <a:t>void setup() {</a:t>
            </a:r>
            <a:r>
              <a:rPr lang="el-GR" dirty="0"/>
              <a:t> </a:t>
            </a:r>
            <a:r>
              <a:rPr lang="en-US" dirty="0"/>
              <a:t> </a:t>
            </a:r>
            <a:endParaRPr lang="el-GR" dirty="0"/>
          </a:p>
          <a:p>
            <a:r>
              <a:rPr lang="en-US" dirty="0" err="1"/>
              <a:t>Serial.begin</a:t>
            </a:r>
            <a:r>
              <a:rPr lang="en-US" dirty="0"/>
              <a:t>(9600);</a:t>
            </a:r>
            <a:r>
              <a:rPr lang="el-GR" dirty="0"/>
              <a:t> </a:t>
            </a:r>
            <a:r>
              <a:rPr lang="en-US" dirty="0"/>
              <a:t> </a:t>
            </a:r>
            <a:endParaRPr lang="el-GR" dirty="0"/>
          </a:p>
          <a:p>
            <a:r>
              <a:rPr lang="en-US" dirty="0" err="1"/>
              <a:t>lcd.init</a:t>
            </a:r>
            <a:r>
              <a:rPr lang="en-US" dirty="0"/>
              <a:t>();     </a:t>
            </a:r>
            <a:endParaRPr lang="el-GR" dirty="0"/>
          </a:p>
          <a:p>
            <a:r>
              <a:rPr lang="en-US" dirty="0" err="1"/>
              <a:t>lcd.backlight</a:t>
            </a:r>
            <a:r>
              <a:rPr lang="en-US" dirty="0"/>
              <a:t>();</a:t>
            </a:r>
            <a:r>
              <a:rPr lang="el-GR" dirty="0"/>
              <a:t> </a:t>
            </a:r>
            <a:r>
              <a:rPr lang="en-US" dirty="0"/>
              <a:t> </a:t>
            </a:r>
            <a:endParaRPr lang="el-GR" dirty="0"/>
          </a:p>
          <a:p>
            <a:r>
              <a:rPr lang="en-US" dirty="0"/>
              <a:t>while (!Serial); // wait for serial port to connect</a:t>
            </a:r>
            <a:r>
              <a:rPr lang="el-GR" dirty="0"/>
              <a:t> </a:t>
            </a:r>
            <a:r>
              <a:rPr lang="en-US" dirty="0"/>
              <a:t> </a:t>
            </a:r>
            <a:endParaRPr lang="el-GR" dirty="0"/>
          </a:p>
          <a:p>
            <a:r>
              <a:rPr lang="en-US" dirty="0" err="1"/>
              <a:t>Serial.println</a:t>
            </a:r>
            <a:r>
              <a:rPr lang="en-US" dirty="0"/>
              <a:t>("Connecting...");</a:t>
            </a:r>
            <a:r>
              <a:rPr lang="el-GR" dirty="0"/>
              <a:t> </a:t>
            </a:r>
            <a:r>
              <a:rPr lang="en-US" dirty="0"/>
              <a:t> </a:t>
            </a:r>
            <a:endParaRPr lang="el-GR" dirty="0"/>
          </a:p>
          <a:p>
            <a:r>
              <a:rPr lang="en-US" dirty="0"/>
              <a:t>if (</a:t>
            </a:r>
            <a:r>
              <a:rPr lang="en-US" dirty="0" err="1"/>
              <a:t>conn.connect</a:t>
            </a:r>
            <a:r>
              <a:rPr lang="en-US" dirty="0"/>
              <a:t>(</a:t>
            </a:r>
            <a:r>
              <a:rPr lang="en-US" dirty="0" err="1"/>
              <a:t>server_addr</a:t>
            </a:r>
            <a:r>
              <a:rPr lang="en-US" dirty="0"/>
              <a:t>, 3306, user, password, </a:t>
            </a:r>
            <a:r>
              <a:rPr lang="en-US" dirty="0" err="1"/>
              <a:t>default_db</a:t>
            </a:r>
            <a:r>
              <a:rPr lang="en-US" dirty="0"/>
              <a:t>)) {</a:t>
            </a:r>
            <a:r>
              <a:rPr lang="el-GR" dirty="0"/>
              <a:t> </a:t>
            </a:r>
            <a:r>
              <a:rPr lang="en-US" dirty="0"/>
              <a:t> </a:t>
            </a:r>
            <a:endParaRPr lang="el-GR" dirty="0"/>
          </a:p>
          <a:p>
            <a:r>
              <a:rPr lang="en-US" dirty="0"/>
              <a:t>delay(1000);</a:t>
            </a:r>
            <a:r>
              <a:rPr lang="el-GR" dirty="0"/>
              <a:t> </a:t>
            </a:r>
            <a:r>
              <a:rPr lang="en-US" dirty="0"/>
              <a:t> </a:t>
            </a:r>
            <a:endParaRPr lang="el-GR" dirty="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TotalTime>
  <Words>1548</Words>
  <Application>Microsoft Office PowerPoint</Application>
  <PresentationFormat>Presentación en pantalla (4:3)</PresentationFormat>
  <Paragraphs>133</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Georgia</vt:lpstr>
      <vt:lpstr>Trebuchet MS</vt:lpstr>
      <vt:lpstr>Wingdings 2</vt:lpstr>
      <vt:lpstr>Αστικό</vt:lpstr>
      <vt:lpstr>Teaching plan of Endothermic - exothermic reactions: Observing them using arduino technology</vt:lpstr>
      <vt:lpstr>BRIEF OVERVIEW</vt:lpstr>
      <vt:lpstr>Presentación de PowerPoint</vt:lpstr>
      <vt:lpstr>Presentación de PowerPoint</vt:lpstr>
      <vt:lpstr>Presentación de PowerPoint</vt:lpstr>
      <vt:lpstr>Image 1: Wiring of temperature measuring instrument (WWW.BM-ES.COM).</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plan of Endothermic - exothermic reactions: Observing them using arduino technology</dc:title>
  <dc:creator>USER</dc:creator>
  <cp:lastModifiedBy>Ramón Ruiz</cp:lastModifiedBy>
  <cp:revision>3</cp:revision>
  <dcterms:created xsi:type="dcterms:W3CDTF">2025-05-29T16:48:37Z</dcterms:created>
  <dcterms:modified xsi:type="dcterms:W3CDTF">2025-07-07T16:16:52Z</dcterms:modified>
</cp:coreProperties>
</file>